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59" r:id="rId4"/>
    <p:sldId id="265" r:id="rId5"/>
    <p:sldId id="257" r:id="rId6"/>
    <p:sldId id="269" r:id="rId7"/>
    <p:sldId id="263" r:id="rId8"/>
    <p:sldId id="264" r:id="rId9"/>
    <p:sldId id="260" r:id="rId10"/>
    <p:sldId id="272" r:id="rId11"/>
    <p:sldId id="267" r:id="rId12"/>
    <p:sldId id="261" r:id="rId13"/>
    <p:sldId id="274" r:id="rId14"/>
    <p:sldId id="278" r:id="rId15"/>
    <p:sldId id="268" r:id="rId16"/>
    <p:sldId id="275" r:id="rId17"/>
    <p:sldId id="276" r:id="rId18"/>
    <p:sldId id="277" r:id="rId19"/>
    <p:sldId id="279" r:id="rId20"/>
    <p:sldId id="280" r:id="rId21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56782" autoAdjust="0"/>
  </p:normalViewPr>
  <p:slideViewPr>
    <p:cSldViewPr>
      <p:cViewPr varScale="1">
        <p:scale>
          <a:sx n="64" d="100"/>
          <a:sy n="64" d="100"/>
        </p:scale>
        <p:origin x="-299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Programovatelná</a:t>
            </a:r>
            <a:r>
              <a:rPr lang="cs-CZ" baseline="0" dirty="0"/>
              <a:t> součástka – „malý počítač“</a:t>
            </a:r>
          </a:p>
          <a:p>
            <a:r>
              <a:rPr lang="cs-CZ" baseline="0" dirty="0"/>
              <a:t>Na rozdíl od mikroprocesoru obsahuje i paměti a další periferie (</a:t>
            </a:r>
            <a:r>
              <a:rPr lang="cs-CZ" baseline="0" dirty="0" err="1"/>
              <a:t>Timery</a:t>
            </a:r>
            <a:r>
              <a:rPr lang="cs-CZ" baseline="0" dirty="0"/>
              <a:t>, UART, ADC), vyžaduje minimum externích součástek</a:t>
            </a:r>
          </a:p>
          <a:p>
            <a:r>
              <a:rPr lang="cs-CZ" baseline="0" dirty="0"/>
              <a:t>Cena</a:t>
            </a:r>
          </a:p>
          <a:p>
            <a:r>
              <a:rPr lang="cs-CZ" baseline="0" dirty="0"/>
              <a:t>Jednoúčelovost, spolehlivost</a:t>
            </a:r>
          </a:p>
          <a:p>
            <a:r>
              <a:rPr lang="cs-CZ" baseline="0" dirty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Vyberte si piny – mohou být digital i analog</a:t>
            </a:r>
          </a:p>
          <a:p>
            <a:r>
              <a:rPr lang="cs-CZ" dirty="0"/>
              <a:t>Použijte proměnné pro názvy pinů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16579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pinMode(INPUT_PULLUP)</a:t>
            </a:r>
          </a:p>
          <a:p>
            <a:r>
              <a:rPr lang="cs-CZ" dirty="0"/>
              <a:t>Digital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03787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If - else</a:t>
            </a:r>
          </a:p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Prázdná smyčka (čekání na něco)</a:t>
            </a:r>
            <a:r>
              <a:rPr lang="cs-CZ" sz="18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505175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Arduino</a:t>
            </a:r>
            <a:r>
              <a:rPr lang="cs-CZ" smtClean="0"/>
              <a:t> dokumentace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Typical </a:t>
            </a:r>
            <a:r>
              <a:rPr lang="cs-CZ" sz="3200" dirty="0" err="1"/>
              <a:t>development</a:t>
            </a:r>
            <a:r>
              <a:rPr lang="cs-CZ" sz="3200" dirty="0"/>
              <a:t> </a:t>
            </a:r>
            <a:r>
              <a:rPr lang="cs-CZ" sz="3200" dirty="0" err="1"/>
              <a:t>board</a:t>
            </a:r>
            <a:r>
              <a:rPr lang="cs-CZ" sz="3200" dirty="0"/>
              <a:t> </a:t>
            </a:r>
            <a:r>
              <a:rPr lang="en-US" sz="3200" dirty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I/O pins</a:t>
            </a:r>
            <a:endParaRPr lang="cs-CZ" sz="2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/>
              <a:t>Různé</a:t>
            </a:r>
            <a:r>
              <a:rPr lang="cs-CZ" sz="2800" baseline="0" dirty="0"/>
              <a:t> desky mají různé </a:t>
            </a:r>
            <a:r>
              <a:rPr lang="cs-CZ" sz="2800" baseline="0" dirty="0" err="1"/>
              <a:t>mikrokontrolery</a:t>
            </a:r>
            <a:r>
              <a:rPr lang="cs-CZ" sz="2800" baseline="0" dirty="0"/>
              <a:t>, UNO a NANO </a:t>
            </a:r>
            <a:r>
              <a:rPr lang="cs-CZ" sz="2800" baseline="0" dirty="0" err="1"/>
              <a:t>Atmega</a:t>
            </a:r>
            <a:r>
              <a:rPr lang="cs-CZ" sz="2800" baseline="0" dirty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/>
              <a:t>The ATmega328 has  Flash memory of 32 KB (with 0.5 KB used for the </a:t>
            </a:r>
            <a:r>
              <a:rPr lang="en-GB" sz="2800" dirty="0" err="1"/>
              <a:t>bootloader</a:t>
            </a:r>
            <a:r>
              <a:rPr lang="en-GB" sz="2800" dirty="0"/>
              <a:t>). It also has 2 KB of SRAM and 1 KB of EEPROM</a:t>
            </a:r>
            <a:endParaRPr lang="en-US" sz="280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HW – desky</a:t>
            </a:r>
          </a:p>
          <a:p>
            <a:r>
              <a:rPr lang="cs-CZ" dirty="0"/>
              <a:t>IDE – vývojové prostředí</a:t>
            </a:r>
          </a:p>
          <a:p>
            <a:r>
              <a:rPr lang="cs-CZ" dirty="0"/>
              <a:t>Komunita, návody, knihovny, </a:t>
            </a:r>
            <a:r>
              <a:rPr lang="cs-CZ" dirty="0" err="1"/>
              <a:t>fora</a:t>
            </a:r>
            <a:r>
              <a:rPr lang="cs-CZ" dirty="0"/>
              <a:t>,…</a:t>
            </a:r>
          </a:p>
          <a:p>
            <a:r>
              <a:rPr lang="cs-CZ" dirty="0"/>
              <a:t>Knihovny – teplotní čidla,</a:t>
            </a:r>
            <a:r>
              <a:rPr lang="cs-CZ" baseline="0" dirty="0"/>
              <a:t> klávesnice joysticky,  CD karta, RFID, hudba </a:t>
            </a:r>
            <a:r>
              <a:rPr lang="cs-CZ" baseline="0" dirty="0" err="1"/>
              <a:t>midi</a:t>
            </a:r>
            <a:r>
              <a:rPr lang="cs-CZ" baseline="0" dirty="0"/>
              <a:t>, motory, displej, </a:t>
            </a:r>
            <a:r>
              <a:rPr lang="cs-CZ" baseline="0" dirty="0" err="1"/>
              <a:t>bluetooth</a:t>
            </a:r>
            <a:r>
              <a:rPr lang="cs-CZ" baseline="0" dirty="0"/>
              <a:t>, </a:t>
            </a:r>
          </a:p>
          <a:p>
            <a:r>
              <a:rPr lang="cs-CZ" baseline="0" dirty="0"/>
              <a:t>Vše open </a:t>
            </a:r>
            <a:r>
              <a:rPr lang="cs-CZ" baseline="0" dirty="0" err="1"/>
              <a:t>source</a:t>
            </a:r>
            <a:r>
              <a:rPr lang="cs-CZ" baseline="0" dirty="0"/>
              <a:t>, </a:t>
            </a:r>
            <a:r>
              <a:rPr lang="cs-CZ" baseline="0" dirty="0" err="1"/>
              <a:t>Arduino</a:t>
            </a:r>
            <a:r>
              <a:rPr lang="cs-CZ" baseline="0" dirty="0"/>
              <a:t> je ochranná </a:t>
            </a:r>
            <a:r>
              <a:rPr lang="cs-CZ" baseline="0" dirty="0" err="1"/>
              <a:t>znímka</a:t>
            </a:r>
            <a:r>
              <a:rPr lang="cs-CZ" baseline="0" dirty="0"/>
              <a:t>, ale </a:t>
            </a:r>
            <a:r>
              <a:rPr lang="cs-CZ" baseline="0" dirty="0" err="1"/>
              <a:t>můlžete</a:t>
            </a:r>
            <a:r>
              <a:rPr lang="cs-CZ" baseline="0" dirty="0"/>
              <a:t> si udělat a prodávat vlastní desku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Ukázka: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Spuštění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Připojení desky, typ desky, port</a:t>
            </a:r>
          </a:p>
          <a:p>
            <a:r>
              <a:rPr lang="cs-CZ" dirty="0" err="1"/>
              <a:t>Example</a:t>
            </a:r>
            <a:r>
              <a:rPr lang="cs-CZ" dirty="0"/>
              <a:t> – blink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Kompilace, </a:t>
            </a:r>
            <a:r>
              <a:rPr lang="cs-CZ" baseline="0" dirty="0" err="1"/>
              <a:t>Upload</a:t>
            </a: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Sami vyzkoušet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Změnit </a:t>
            </a:r>
            <a:r>
              <a:rPr lang="cs-CZ" baseline="0" dirty="0" err="1"/>
              <a:t>frenkvenci</a:t>
            </a:r>
            <a:r>
              <a:rPr lang="cs-CZ" baseline="0" dirty="0"/>
              <a:t> blikání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Vysvětlit kód</a:t>
            </a:r>
          </a:p>
          <a:p>
            <a:endParaRPr lang="cs-CZ" dirty="0"/>
          </a:p>
          <a:p>
            <a:r>
              <a:rPr lang="cs-CZ" dirty="0"/>
              <a:t>Funkce</a:t>
            </a:r>
            <a:r>
              <a:rPr lang="cs-CZ" baseline="0" dirty="0"/>
              <a:t> </a:t>
            </a:r>
            <a:r>
              <a:rPr lang="cs-CZ" baseline="0" dirty="0" err="1"/>
              <a:t>setup</a:t>
            </a:r>
            <a:r>
              <a:rPr lang="cs-CZ" baseline="0" dirty="0"/>
              <a:t>() a </a:t>
            </a:r>
            <a:r>
              <a:rPr lang="cs-CZ" baseline="0" dirty="0" err="1"/>
              <a:t>loop</a:t>
            </a:r>
            <a:r>
              <a:rPr lang="cs-CZ" baseline="0" dirty="0"/>
              <a:t>()</a:t>
            </a:r>
          </a:p>
          <a:p>
            <a:r>
              <a:rPr lang="cs-CZ" baseline="0" dirty="0"/>
              <a:t>Závorky</a:t>
            </a:r>
          </a:p>
          <a:p>
            <a:r>
              <a:rPr lang="cs-CZ" baseline="0" dirty="0" err="1"/>
              <a:t>pinMode</a:t>
            </a:r>
            <a:r>
              <a:rPr lang="cs-CZ" baseline="0" dirty="0"/>
              <a:t>() , </a:t>
            </a:r>
            <a:r>
              <a:rPr lang="cs-CZ" baseline="0" dirty="0" err="1"/>
              <a:t>digitalWrite</a:t>
            </a:r>
            <a:r>
              <a:rPr lang="cs-CZ" baseline="0" dirty="0"/>
              <a:t>(), argumenty funkce – dokumentace na webu</a:t>
            </a:r>
          </a:p>
          <a:p>
            <a:r>
              <a:rPr lang="cs-CZ" baseline="0" dirty="0"/>
              <a:t>komentáře</a:t>
            </a:r>
          </a:p>
          <a:p>
            <a:r>
              <a:rPr lang="cs-CZ" baseline="0" dirty="0"/>
              <a:t>Syntaktické 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Výhody,</a:t>
            </a:r>
            <a:r>
              <a:rPr lang="cs-CZ" baseline="0" dirty="0"/>
              <a:t> nevýhody </a:t>
            </a:r>
            <a:r>
              <a:rPr lang="cs-CZ" baseline="0" dirty="0" err="1"/>
              <a:t>breadboardu</a:t>
            </a:r>
            <a:endParaRPr lang="cs-CZ" baseline="0" dirty="0"/>
          </a:p>
          <a:p>
            <a:endParaRPr lang="cs-CZ" baseline="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LEDka + odpor!!!</a:t>
            </a:r>
            <a:r>
              <a:rPr lang="cs-CZ" sz="1200" dirty="0"/>
              <a:t> https://www.youtube.com/watch?v=m7jXRYHb9R8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96386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944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03.09.2024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nell.com/datasheets/1498852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/>
              <a:t>PRA</a:t>
            </a:r>
            <a:br>
              <a:rPr lang="cs-CZ" dirty="0"/>
            </a:br>
            <a:r>
              <a:rPr lang="cs-CZ" dirty="0"/>
              <a:t>Seznámení s </a:t>
            </a:r>
            <a:r>
              <a:rPr lang="cs-CZ" dirty="0" err="1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předmětu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/>
              <a:t>Tvorba programu na známky (cca 3x)</a:t>
            </a:r>
          </a:p>
          <a:p>
            <a:pPr fontAlgn="ctr"/>
            <a:r>
              <a:rPr lang="cs-CZ" dirty="0"/>
              <a:t>Dobrovolné známky za aktivitu na hodině</a:t>
            </a:r>
          </a:p>
          <a:p>
            <a:pPr fontAlgn="ctr"/>
            <a:r>
              <a:rPr lang="cs-CZ" dirty="0"/>
              <a:t>Samostatný projekt (známka za program a za dokumentaci)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Arduino</a:t>
            </a:r>
            <a:r>
              <a:rPr lang="cs-CZ" dirty="0"/>
              <a:t> IDE – Blink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Nepájivé pole (breadboard)</a:t>
            </a:r>
            <a:br>
              <a:rPr lang="cs-CZ" dirty="0"/>
            </a:br>
            <a:r>
              <a:rPr lang="cs-CZ" dirty="0"/>
              <a:t>LED + sériový odpor</a:t>
            </a:r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14488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LEDka</a:t>
            </a:r>
            <a:r>
              <a:rPr lang="cs-CZ" dirty="0"/>
              <a:t> + sériový odpor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40861"/>
            <a:ext cx="8229600" cy="4525963"/>
          </a:xfrm>
        </p:spPr>
        <p:txBody>
          <a:bodyPr/>
          <a:lstStyle/>
          <a:p>
            <a:r>
              <a:rPr lang="cs-CZ" dirty="0">
                <a:hlinkClick r:id="rId3"/>
              </a:rPr>
              <a:t>Datasheet LEDky</a:t>
            </a:r>
            <a:endParaRPr lang="cs-CZ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714620"/>
            <a:ext cx="3076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xmlns="" id="{A136660B-1AAD-C437-F406-5A7B15C0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9" y="1357298"/>
            <a:ext cx="8996121" cy="32861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dirty="0"/>
              <a:t>Obdoba Blink ale s LEDkou na nepájivém poli (nezapomeňte na rezistor!</a:t>
            </a:r>
          </a:p>
          <a:p>
            <a:pPr>
              <a:lnSpc>
                <a:spcPct val="150000"/>
              </a:lnSpc>
            </a:pPr>
            <a:endParaRPr lang="cs-CZ" b="1" dirty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49AE3-78D9-2084-C6AC-DD872CD8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DCB405-6D9C-D927-1423-FFF1BFBF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3200" dirty="0"/>
              <a:t>Vytvořte semafor pomocí Arduina a 3 LED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xmlns="" val="66719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DCFFF-6006-FDD0-FC22-C182AE02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B0F55D-40EC-32B4-258B-BD1CC47C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sz="3200" dirty="0"/>
              <a:t>Připojte tlačítko a LED – LED se rozsvítí po stisknutí tlačítka.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xmlns="" val="319631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92B8C-7098-1D64-E763-4B13E43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BCD7AE-3747-BB73-4114-06755A2F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200" dirty="0"/>
              <a:t>Přidejte k semaforu tlačítko pro chodce (stále zelená, po stiknutí tlačítka se provede jeden cyklus semaforu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xmlns="" val="293071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Serial</a:t>
            </a:r>
            <a:r>
              <a:rPr lang="cs-CZ" dirty="0" smtClean="0"/>
              <a:t> </a:t>
            </a:r>
            <a:r>
              <a:rPr lang="cs-CZ" dirty="0" err="1" smtClean="0"/>
              <a:t>print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 v této části PRA?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Platforma </a:t>
            </a:r>
            <a:r>
              <a:rPr lang="cs-CZ" dirty="0" err="1"/>
              <a:t>Arduino</a:t>
            </a:r>
            <a:endParaRPr lang="cs-CZ" dirty="0"/>
          </a:p>
          <a:p>
            <a:r>
              <a:rPr lang="cs-CZ" dirty="0"/>
              <a:t>Programování mikrokontroleru</a:t>
            </a:r>
          </a:p>
          <a:p>
            <a:r>
              <a:rPr lang="cs-CZ" dirty="0"/>
              <a:t>Senzory, čidla</a:t>
            </a:r>
          </a:p>
          <a:p>
            <a:r>
              <a:rPr lang="cs-CZ" dirty="0"/>
              <a:t>Motory </a:t>
            </a:r>
          </a:p>
          <a:p>
            <a:r>
              <a:rPr lang="cs-CZ" dirty="0"/>
              <a:t>Displeje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8156"/>
            <a:ext cx="3214710" cy="22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500569"/>
            <a:ext cx="4071966" cy="22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</a:t>
            </a:r>
            <a:r>
              <a:rPr lang="cs-CZ" dirty="0" err="1"/>
              <a:t>mikrokontroler</a:t>
            </a:r>
            <a:r>
              <a:rPr lang="cs-CZ" dirty="0"/>
              <a:t>?</a:t>
            </a:r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Arduino</a:t>
            </a:r>
            <a:r>
              <a:rPr lang="cs-CZ" dirty="0"/>
              <a:t> deska</a:t>
            </a:r>
            <a:br>
              <a:rPr lang="cs-CZ" dirty="0"/>
            </a:br>
            <a:r>
              <a:rPr lang="cs-CZ" dirty="0" err="1"/>
              <a:t>mikrokontroler</a:t>
            </a:r>
            <a:r>
              <a:rPr lang="cs-CZ" dirty="0"/>
              <a:t> + podpůrné obvody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ARDUINO = HW + IDE+ knihovny</a:t>
            </a:r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991246"/>
            <a:ext cx="4061833" cy="35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1142984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projektů</a:t>
            </a:r>
          </a:p>
        </p:txBody>
      </p:sp>
      <p:pic>
        <p:nvPicPr>
          <p:cNvPr id="20482" name="Picture 2" descr="Adafruit NeoPixel Digital RGB LED Strip reel wired to a microcontroller, with all the LEDs in a rainb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071942"/>
            <a:ext cx="2855556" cy="2143140"/>
          </a:xfrm>
          <a:prstGeom prst="rect">
            <a:avLst/>
          </a:prstGeom>
          <a:noFill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4071942"/>
            <a:ext cx="2805423" cy="19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1285860"/>
            <a:ext cx="23166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2404" y="1285860"/>
            <a:ext cx="3021596" cy="20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0759" y="4071942"/>
            <a:ext cx="3005649" cy="210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71736" y="1214422"/>
            <a:ext cx="3429024" cy="241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Jak ho použít?</a:t>
            </a:r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 použití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Chcete spínat ventilátor pokud teplota v pokoji překročí 25°C. Zároveň chcete zobrazovat aktuální teplotu.</a:t>
            </a:r>
          </a:p>
          <a:p>
            <a:endParaRPr lang="cs-CZ" dirty="0"/>
          </a:p>
          <a:p>
            <a:r>
              <a:rPr lang="cs-CZ" b="1" dirty="0"/>
              <a:t>Jaký HW je třeba?</a:t>
            </a:r>
          </a:p>
          <a:p>
            <a:r>
              <a:rPr lang="cs-CZ" b="1" dirty="0"/>
              <a:t>Jaká bude vypadat program?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Příklad použití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386</Words>
  <Application>Microsoft Office PowerPoint</Application>
  <PresentationFormat>Předvádění na obrazovce (4:3)</PresentationFormat>
  <Paragraphs>94</Paragraphs>
  <Slides>20</Slides>
  <Notes>13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1" baseType="lpstr">
      <vt:lpstr>Motiv sady Office</vt:lpstr>
      <vt:lpstr>PRA Seznámení s Arduinem</vt:lpstr>
      <vt:lpstr>Co nás čeká v této části PRA?</vt:lpstr>
      <vt:lpstr>Co je to mikrokontroler?</vt:lpstr>
      <vt:lpstr>Arduino deska mikrokontroler + podpůrné obvody</vt:lpstr>
      <vt:lpstr>ARDUINO = HW + IDE+ knihovny</vt:lpstr>
      <vt:lpstr>Příklady projektů</vt:lpstr>
      <vt:lpstr>Jak ho použít?</vt:lpstr>
      <vt:lpstr>Příklad použití</vt:lpstr>
      <vt:lpstr>Příklad použití</vt:lpstr>
      <vt:lpstr>Hodnocení předmětu</vt:lpstr>
      <vt:lpstr>Arduino IDE – Blink</vt:lpstr>
      <vt:lpstr>Nepájivé pole (breadboard) LED + sériový odpor</vt:lpstr>
      <vt:lpstr>LEDka + sériový odpor</vt:lpstr>
      <vt:lpstr>Snímek 14</vt:lpstr>
      <vt:lpstr>Úkol 1</vt:lpstr>
      <vt:lpstr>Úkol 2</vt:lpstr>
      <vt:lpstr>Úkol 3</vt:lpstr>
      <vt:lpstr>Úkol 4</vt:lpstr>
      <vt:lpstr>Serial print</vt:lpstr>
      <vt:lpstr>Snímek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Lenovo L450</cp:lastModifiedBy>
  <cp:revision>35</cp:revision>
  <dcterms:created xsi:type="dcterms:W3CDTF">2024-08-22T06:45:00Z</dcterms:created>
  <dcterms:modified xsi:type="dcterms:W3CDTF">2024-09-03T07:53:21Z</dcterms:modified>
</cp:coreProperties>
</file>